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64" r:id="rId1"/>
  </p:sldMasterIdLst>
  <p:sldIdLst>
    <p:sldId id="256" r:id="rId2"/>
    <p:sldId id="265" r:id="rId3"/>
    <p:sldId id="266" r:id="rId4"/>
    <p:sldId id="258" r:id="rId5"/>
    <p:sldId id="259" r:id="rId6"/>
    <p:sldId id="260" r:id="rId7"/>
    <p:sldId id="261" r:id="rId8"/>
    <p:sldId id="262" r:id="rId9"/>
    <p:sldId id="263" r:id="rId10"/>
    <p:sldId id="264"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2" d="100"/>
          <a:sy n="72" d="100"/>
        </p:scale>
        <p:origin x="-11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CB47A9F3-57D5-42C6-B530-BBE3698C73B9}" type="slidenum">
              <a:rPr lang="ar-SA" smtClean="0"/>
              <a:pPr/>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B47A9F3-57D5-42C6-B530-BBE3698C73B9}"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B47A9F3-57D5-42C6-B530-BBE3698C73B9}"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B47A9F3-57D5-42C6-B530-BBE3698C73B9}"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B47A9F3-57D5-42C6-B530-BBE3698C73B9}" type="slidenum">
              <a:rPr lang="ar-SA" smtClean="0"/>
              <a:pPr/>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CB47A9F3-57D5-42C6-B530-BBE3698C73B9}"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CB47A9F3-57D5-42C6-B530-BBE3698C73B9}"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CB47A9F3-57D5-42C6-B530-BBE3698C73B9}"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CB47A9F3-57D5-42C6-B530-BBE3698C73B9}" type="slidenum">
              <a:rPr lang="ar-SA" smtClean="0"/>
              <a:pPr/>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CB47A9F3-57D5-42C6-B530-BBE3698C73B9}"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03C85932-C1B0-4B92-A576-B9AD2E781212}" type="datetimeFigureOut">
              <a:rPr lang="ar-SA" smtClean="0"/>
              <a:pPr/>
              <a:t>21/05/31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CB47A9F3-57D5-42C6-B530-BBE3698C73B9}" type="slidenum">
              <a:rPr lang="ar-SA" smtClean="0"/>
              <a:pPr/>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3C85932-C1B0-4B92-A576-B9AD2E781212}" type="datetimeFigureOut">
              <a:rPr lang="ar-SA" smtClean="0"/>
              <a:pPr/>
              <a:t>21/05/31</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B47A9F3-57D5-42C6-B530-BBE3698C73B9}" type="slidenum">
              <a:rPr lang="ar-SA" smtClean="0"/>
              <a:pPr/>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a:solidFill>
                  <a:srgbClr val="FF0000"/>
                </a:solidFill>
              </a:rPr>
              <a:t>William Carlos Williams </a:t>
            </a:r>
            <a:endParaRPr lang="ar-SA" dirty="0">
              <a:solidFill>
                <a:srgbClr val="FF0000"/>
              </a:solidFill>
            </a:endParaRPr>
          </a:p>
        </p:txBody>
      </p:sp>
      <p:sp>
        <p:nvSpPr>
          <p:cNvPr id="3" name="عنوان فرعي 2"/>
          <p:cNvSpPr>
            <a:spLocks noGrp="1"/>
          </p:cNvSpPr>
          <p:nvPr>
            <p:ph type="subTitle" idx="1"/>
          </p:nvPr>
        </p:nvSpPr>
        <p:spPr>
          <a:xfrm>
            <a:off x="1071538" y="1943100"/>
            <a:ext cx="8072462" cy="4343420"/>
          </a:xfrm>
        </p:spPr>
        <p:txBody>
          <a:bodyPr>
            <a:normAutofit/>
          </a:bodyPr>
          <a:lstStyle/>
          <a:p>
            <a:endParaRPr lang="ar-SA" dirty="0" smtClean="0">
              <a:solidFill>
                <a:srgbClr val="FF0000"/>
              </a:solidFill>
            </a:endParaRPr>
          </a:p>
          <a:p>
            <a:r>
              <a:rPr lang="en-US" dirty="0" smtClean="0"/>
              <a:t>William Carlos Williams was born in Rutherford, New Jersey, in </a:t>
            </a:r>
            <a:r>
              <a:rPr lang="en-US" dirty="0" smtClean="0">
                <a:solidFill>
                  <a:srgbClr val="00B0F0"/>
                </a:solidFill>
              </a:rPr>
              <a:t>1883</a:t>
            </a:r>
            <a:r>
              <a:rPr lang="en-US" dirty="0" smtClean="0"/>
              <a:t>. He began writing poetry while a student at Horace Mann High School, at which time he made the decision to become both a writer and a doctor. He received his </a:t>
            </a:r>
            <a:r>
              <a:rPr lang="en-US" dirty="0" smtClean="0">
                <a:solidFill>
                  <a:srgbClr val="00B0F0"/>
                </a:solidFill>
              </a:rPr>
              <a:t>M.D</a:t>
            </a:r>
            <a:r>
              <a:rPr lang="en-US" dirty="0" smtClean="0"/>
              <a:t>. from the University of Pennsylvania, where he met and befriended </a:t>
            </a:r>
            <a:r>
              <a:rPr lang="en-US" dirty="0" smtClean="0">
                <a:solidFill>
                  <a:srgbClr val="FF0000"/>
                </a:solidFill>
              </a:rPr>
              <a:t>Ezra</a:t>
            </a:r>
            <a:r>
              <a:rPr lang="en-US" dirty="0" smtClean="0"/>
              <a:t> </a:t>
            </a:r>
            <a:r>
              <a:rPr lang="en-US" dirty="0" smtClean="0">
                <a:solidFill>
                  <a:srgbClr val="FF0000"/>
                </a:solidFill>
              </a:rPr>
              <a:t>Pound</a:t>
            </a:r>
            <a:r>
              <a:rPr lang="en-US" dirty="0" smtClean="0"/>
              <a:t>. Pound became a great influence in Williams' writing,, </a:t>
            </a:r>
            <a:endParaRPr lang="ar-SA" dirty="0">
              <a:solidFill>
                <a:srgbClr val="FF0000"/>
              </a:solidFill>
            </a:endParaRPr>
          </a:p>
        </p:txBody>
      </p:sp>
      <p:pic>
        <p:nvPicPr>
          <p:cNvPr id="4" name="صورة 3" descr="William Carlos Williams"/>
          <p:cNvPicPr/>
          <p:nvPr/>
        </p:nvPicPr>
        <p:blipFill>
          <a:blip r:embed="rId3"/>
          <a:srcRect/>
          <a:stretch>
            <a:fillRect/>
          </a:stretch>
        </p:blipFill>
        <p:spPr bwMode="auto">
          <a:xfrm>
            <a:off x="7072330" y="0"/>
            <a:ext cx="2071670" cy="200024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Autofit/>
          </a:bodyPr>
          <a:lstStyle/>
          <a:p>
            <a:r>
              <a:rPr lang="en-US" sz="8800" smtClean="0"/>
              <a:t>Presented by:</a:t>
            </a:r>
            <a:endParaRPr lang="ar-SA" sz="8800" dirty="0"/>
          </a:p>
        </p:txBody>
      </p:sp>
      <p:sp>
        <p:nvSpPr>
          <p:cNvPr id="3" name="عنوان فرعي 2"/>
          <p:cNvSpPr>
            <a:spLocks noGrp="1"/>
          </p:cNvSpPr>
          <p:nvPr>
            <p:ph type="subTitle" idx="1"/>
          </p:nvPr>
        </p:nvSpPr>
        <p:spPr>
          <a:xfrm>
            <a:off x="1223010" y="1850064"/>
            <a:ext cx="7616190" cy="2721944"/>
          </a:xfrm>
        </p:spPr>
        <p:txBody>
          <a:bodyPr>
            <a:normAutofit fontScale="40000" lnSpcReduction="20000"/>
          </a:bodyPr>
          <a:lstStyle/>
          <a:p>
            <a:pPr algn="ctr"/>
            <a:endParaRPr lang="ar-SA" dirty="0" smtClean="0"/>
          </a:p>
          <a:p>
            <a:pPr algn="ctr"/>
            <a:endParaRPr lang="ar-SA" sz="5400" dirty="0" smtClean="0"/>
          </a:p>
          <a:p>
            <a:pPr algn="ctr"/>
            <a:r>
              <a:rPr lang="ar-SA" sz="11200" dirty="0" smtClean="0">
                <a:solidFill>
                  <a:srgbClr val="002060"/>
                </a:solidFill>
              </a:rPr>
              <a:t>ليلى  الفقيه</a:t>
            </a:r>
          </a:p>
          <a:p>
            <a:pPr algn="ctr"/>
            <a:r>
              <a:rPr lang="ar-SA" sz="11200" dirty="0" smtClean="0">
                <a:solidFill>
                  <a:srgbClr val="00B050"/>
                </a:solidFill>
              </a:rPr>
              <a:t>بدور السلمي</a:t>
            </a:r>
          </a:p>
          <a:p>
            <a:pPr algn="ctr"/>
            <a:r>
              <a:rPr lang="ar-SA" sz="11200" dirty="0" smtClean="0">
                <a:solidFill>
                  <a:schemeClr val="accent5"/>
                </a:solidFill>
              </a:rPr>
              <a:t>سماح </a:t>
            </a:r>
            <a:r>
              <a:rPr lang="ar-SA" sz="11200" dirty="0" err="1" smtClean="0">
                <a:solidFill>
                  <a:schemeClr val="accent5"/>
                </a:solidFill>
              </a:rPr>
              <a:t>الغامدي</a:t>
            </a:r>
            <a:r>
              <a:rPr lang="ar-SA" sz="11200" smtClean="0">
                <a:solidFill>
                  <a:schemeClr val="accent5"/>
                </a:solidFill>
              </a:rPr>
              <a:t> </a:t>
            </a:r>
            <a:endParaRPr lang="ar-SA" sz="11200" dirty="0" smtClean="0">
              <a:solidFill>
                <a:schemeClr val="accent5"/>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مستطيل 2"/>
          <p:cNvSpPr/>
          <p:nvPr/>
        </p:nvSpPr>
        <p:spPr>
          <a:xfrm>
            <a:off x="1000100" y="1071546"/>
            <a:ext cx="7929618" cy="4832092"/>
          </a:xfrm>
          <a:prstGeom prst="rect">
            <a:avLst/>
          </a:prstGeom>
        </p:spPr>
        <p:txBody>
          <a:bodyPr wrap="square">
            <a:spAutoFit/>
          </a:bodyPr>
          <a:lstStyle/>
          <a:p>
            <a:pPr algn="l"/>
            <a:r>
              <a:rPr lang="en-US" sz="2800" dirty="0" smtClean="0"/>
              <a:t>Williams began publishing in small magazines and embarked on a prolific career as a poet, novelist, essayist, and playwright. Following Pound, he was one of the principal poets of the </a:t>
            </a:r>
            <a:r>
              <a:rPr lang="en-US" sz="2800" dirty="0" smtClean="0">
                <a:solidFill>
                  <a:srgbClr val="00B0F0"/>
                </a:solidFill>
              </a:rPr>
              <a:t>Imagist</a:t>
            </a:r>
            <a:r>
              <a:rPr lang="en-US" sz="2800" dirty="0" smtClean="0"/>
              <a:t> </a:t>
            </a:r>
            <a:r>
              <a:rPr lang="en-US" sz="2800" dirty="0" smtClean="0">
                <a:solidFill>
                  <a:srgbClr val="00B0F0"/>
                </a:solidFill>
              </a:rPr>
              <a:t>movement</a:t>
            </a:r>
            <a:r>
              <a:rPr lang="en-US" sz="2800" dirty="0" smtClean="0"/>
              <a:t>, though as time went on, he began to increasingly disagree with the values put forth in the work of Pound and especially </a:t>
            </a:r>
            <a:r>
              <a:rPr lang="en-US" sz="2800" dirty="0" smtClean="0">
                <a:solidFill>
                  <a:srgbClr val="FF0000"/>
                </a:solidFill>
              </a:rPr>
              <a:t>Eliot</a:t>
            </a:r>
            <a:r>
              <a:rPr lang="en-US" sz="2800" dirty="0" smtClean="0"/>
              <a:t>, who  felt were too attached to European culture and traditions. . William's health began to decline after a heart attack in 1948 and a series of strokes, but he continued writing up until his death in New Jersey in 1963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FF0000"/>
                </a:solidFill>
              </a:rPr>
              <a:t>His important works</a:t>
            </a:r>
            <a:endParaRPr lang="ar-SA" dirty="0">
              <a:solidFill>
                <a:srgbClr val="FF0000"/>
              </a:solidFill>
            </a:endParaRPr>
          </a:p>
        </p:txBody>
      </p:sp>
      <p:sp>
        <p:nvSpPr>
          <p:cNvPr id="3" name="مستطيل 2"/>
          <p:cNvSpPr/>
          <p:nvPr/>
        </p:nvSpPr>
        <p:spPr>
          <a:xfrm>
            <a:off x="2500298" y="2285992"/>
            <a:ext cx="6500858" cy="2246769"/>
          </a:xfrm>
          <a:prstGeom prst="rect">
            <a:avLst/>
          </a:prstGeom>
        </p:spPr>
        <p:txBody>
          <a:bodyPr wrap="square">
            <a:spAutoFit/>
          </a:bodyPr>
          <a:lstStyle/>
          <a:p>
            <a:r>
              <a:rPr lang="en-US" sz="2800" i="1" dirty="0" smtClean="0">
                <a:solidFill>
                  <a:srgbClr val="002060"/>
                </a:solidFill>
              </a:rPr>
              <a:t>The Young Housewife</a:t>
            </a:r>
            <a:endParaRPr lang="en-US" sz="2800" dirty="0" smtClean="0">
              <a:solidFill>
                <a:srgbClr val="002060"/>
              </a:solidFill>
            </a:endParaRPr>
          </a:p>
          <a:p>
            <a:r>
              <a:rPr lang="en-US" sz="2800" i="1" dirty="0" smtClean="0">
                <a:solidFill>
                  <a:srgbClr val="002060"/>
                </a:solidFill>
              </a:rPr>
              <a:t>Portrait of a Lady</a:t>
            </a:r>
            <a:endParaRPr lang="en-US" sz="2800" dirty="0" smtClean="0">
              <a:solidFill>
                <a:srgbClr val="002060"/>
              </a:solidFill>
            </a:endParaRPr>
          </a:p>
          <a:p>
            <a:r>
              <a:rPr lang="en-US" sz="2800" i="1" dirty="0" smtClean="0">
                <a:solidFill>
                  <a:srgbClr val="002060"/>
                </a:solidFill>
              </a:rPr>
              <a:t>The Widow's Lament in Springtime</a:t>
            </a:r>
            <a:endParaRPr lang="en-US" sz="2800" dirty="0" smtClean="0">
              <a:solidFill>
                <a:srgbClr val="002060"/>
              </a:solidFill>
            </a:endParaRPr>
          </a:p>
          <a:p>
            <a:r>
              <a:rPr lang="en-US" sz="2800" i="1" dirty="0" smtClean="0">
                <a:solidFill>
                  <a:srgbClr val="002060"/>
                </a:solidFill>
              </a:rPr>
              <a:t>Tract</a:t>
            </a:r>
            <a:endParaRPr lang="en-US" sz="2800" dirty="0" smtClean="0">
              <a:solidFill>
                <a:srgbClr val="002060"/>
              </a:solidFill>
            </a:endParaRPr>
          </a:p>
          <a:p>
            <a:r>
              <a:rPr lang="en-US" sz="2800" i="1" dirty="0" smtClean="0">
                <a:solidFill>
                  <a:srgbClr val="002060"/>
                </a:solidFill>
              </a:rPr>
              <a:t>Pastoral</a:t>
            </a:r>
            <a:endParaRPr lang="en-US" sz="2800" dirty="0" smtClean="0">
              <a:solidFill>
                <a:srgbClr val="002060"/>
              </a:solidFill>
            </a:endParaRPr>
          </a:p>
        </p:txBody>
      </p:sp>
      <p:pic>
        <p:nvPicPr>
          <p:cNvPr id="4" name="صورة 3" descr="William Carlos Williams"/>
          <p:cNvPicPr/>
          <p:nvPr/>
        </p:nvPicPr>
        <p:blipFill>
          <a:blip r:embed="rId3"/>
          <a:srcRect/>
          <a:stretch>
            <a:fillRect/>
          </a:stretch>
        </p:blipFill>
        <p:spPr bwMode="auto">
          <a:xfrm>
            <a:off x="928662" y="1928802"/>
            <a:ext cx="3286116" cy="442918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b="1" dirty="0">
                <a:solidFill>
                  <a:srgbClr val="FF0000"/>
                </a:solidFill>
              </a:rPr>
              <a:t>And Red wheelbarrow</a:t>
            </a:r>
            <a:r>
              <a:rPr lang="en-US" dirty="0">
                <a:solidFill>
                  <a:srgbClr val="FF0000"/>
                </a:solidFill>
              </a:rPr>
              <a:t/>
            </a:r>
            <a:br>
              <a:rPr lang="en-US" dirty="0">
                <a:solidFill>
                  <a:srgbClr val="FF0000"/>
                </a:solidFill>
              </a:rPr>
            </a:br>
            <a:endParaRPr lang="ar-SA" dirty="0">
              <a:solidFill>
                <a:srgbClr val="FF0000"/>
              </a:solidFill>
            </a:endParaRPr>
          </a:p>
        </p:txBody>
      </p:sp>
      <p:sp>
        <p:nvSpPr>
          <p:cNvPr id="3" name="عنوان فرعي 2"/>
          <p:cNvSpPr>
            <a:spLocks noGrp="1"/>
          </p:cNvSpPr>
          <p:nvPr>
            <p:ph type="subTitle" idx="1"/>
          </p:nvPr>
        </p:nvSpPr>
        <p:spPr>
          <a:xfrm>
            <a:off x="1432560" y="1428736"/>
            <a:ext cx="7406640" cy="3571900"/>
          </a:xfrm>
        </p:spPr>
        <p:txBody>
          <a:bodyPr>
            <a:normAutofit fontScale="32500" lnSpcReduction="20000"/>
          </a:bodyPr>
          <a:lstStyle/>
          <a:p>
            <a:pPr>
              <a:buFont typeface="Arial" pitchFamily="34" charset="0"/>
              <a:buChar char="•"/>
            </a:pPr>
            <a:r>
              <a:rPr lang="en-US" sz="9600" b="1" dirty="0">
                <a:solidFill>
                  <a:srgbClr val="002060"/>
                </a:solidFill>
              </a:rPr>
              <a:t>so </a:t>
            </a:r>
            <a:r>
              <a:rPr lang="en-US" sz="9600" b="1" dirty="0" smtClean="0">
                <a:solidFill>
                  <a:srgbClr val="002060"/>
                </a:solidFill>
              </a:rPr>
              <a:t>much depends</a:t>
            </a:r>
            <a:br>
              <a:rPr lang="en-US" sz="9600" b="1" dirty="0" smtClean="0">
                <a:solidFill>
                  <a:srgbClr val="002060"/>
                </a:solidFill>
              </a:rPr>
            </a:br>
            <a:r>
              <a:rPr lang="en-US" sz="9600" b="1" dirty="0" smtClean="0">
                <a:solidFill>
                  <a:srgbClr val="002060"/>
                </a:solidFill>
              </a:rPr>
              <a:t>upon </a:t>
            </a:r>
            <a:endParaRPr lang="en-US" sz="9600" dirty="0">
              <a:solidFill>
                <a:srgbClr val="002060"/>
              </a:solidFill>
            </a:endParaRPr>
          </a:p>
          <a:p>
            <a:pPr>
              <a:buFont typeface="Arial" pitchFamily="34" charset="0"/>
              <a:buChar char="•"/>
            </a:pPr>
            <a:r>
              <a:rPr lang="en-US" sz="9600" b="1" dirty="0">
                <a:solidFill>
                  <a:srgbClr val="002060"/>
                </a:solidFill>
              </a:rPr>
              <a:t>a red wheel</a:t>
            </a:r>
            <a:br>
              <a:rPr lang="en-US" sz="9600" b="1" dirty="0">
                <a:solidFill>
                  <a:srgbClr val="002060"/>
                </a:solidFill>
              </a:rPr>
            </a:br>
            <a:r>
              <a:rPr lang="en-US" sz="9600" b="1" dirty="0">
                <a:solidFill>
                  <a:srgbClr val="002060"/>
                </a:solidFill>
              </a:rPr>
              <a:t>barrow </a:t>
            </a:r>
            <a:endParaRPr lang="en-US" sz="9600" dirty="0">
              <a:solidFill>
                <a:srgbClr val="002060"/>
              </a:solidFill>
            </a:endParaRPr>
          </a:p>
          <a:p>
            <a:pPr>
              <a:buFont typeface="Arial" pitchFamily="34" charset="0"/>
              <a:buChar char="•"/>
            </a:pPr>
            <a:r>
              <a:rPr lang="en-US" sz="9600" b="1" dirty="0">
                <a:solidFill>
                  <a:srgbClr val="002060"/>
                </a:solidFill>
              </a:rPr>
              <a:t>glazed with rain</a:t>
            </a:r>
            <a:br>
              <a:rPr lang="en-US" sz="9600" b="1" dirty="0">
                <a:solidFill>
                  <a:srgbClr val="002060"/>
                </a:solidFill>
              </a:rPr>
            </a:br>
            <a:r>
              <a:rPr lang="en-US" sz="9600" b="1" dirty="0">
                <a:solidFill>
                  <a:srgbClr val="002060"/>
                </a:solidFill>
              </a:rPr>
              <a:t>water </a:t>
            </a:r>
            <a:endParaRPr lang="en-US" sz="9600" dirty="0">
              <a:solidFill>
                <a:srgbClr val="002060"/>
              </a:solidFill>
            </a:endParaRPr>
          </a:p>
          <a:p>
            <a:pPr>
              <a:buFont typeface="Arial" pitchFamily="34" charset="0"/>
              <a:buChar char="•"/>
            </a:pPr>
            <a:r>
              <a:rPr lang="en-US" sz="9600" b="1" dirty="0">
                <a:solidFill>
                  <a:srgbClr val="002060"/>
                </a:solidFill>
              </a:rPr>
              <a:t>beside the white</a:t>
            </a:r>
            <a:br>
              <a:rPr lang="en-US" sz="9600" b="1" dirty="0">
                <a:solidFill>
                  <a:srgbClr val="002060"/>
                </a:solidFill>
              </a:rPr>
            </a:br>
            <a:r>
              <a:rPr lang="en-US" sz="9600" b="1" dirty="0">
                <a:solidFill>
                  <a:srgbClr val="002060"/>
                </a:solidFill>
              </a:rPr>
              <a:t>chickens. </a:t>
            </a:r>
            <a:endParaRPr lang="en-US" sz="9600" dirty="0">
              <a:solidFill>
                <a:srgbClr val="002060"/>
              </a:solidFill>
            </a:endParaRPr>
          </a:p>
          <a:p>
            <a:endParaRPr lang="ar-SA" dirty="0"/>
          </a:p>
        </p:txBody>
      </p:sp>
      <p:pic>
        <p:nvPicPr>
          <p:cNvPr id="4" name="صورة 3" descr="William Carlos Williams"/>
          <p:cNvPicPr/>
          <p:nvPr/>
        </p:nvPicPr>
        <p:blipFill>
          <a:blip r:embed="rId3"/>
          <a:srcRect/>
          <a:stretch>
            <a:fillRect/>
          </a:stretch>
        </p:blipFill>
        <p:spPr bwMode="auto">
          <a:xfrm>
            <a:off x="6643702" y="2491740"/>
            <a:ext cx="2511728" cy="43434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432560" y="-214338"/>
            <a:ext cx="7406640" cy="5572164"/>
          </a:xfrm>
        </p:spPr>
        <p:txBody>
          <a:bodyPr>
            <a:normAutofit/>
          </a:bodyPr>
          <a:lstStyle/>
          <a:p>
            <a:pPr rtl="0"/>
            <a:r>
              <a:rPr lang="en-US" sz="3600" dirty="0">
                <a:solidFill>
                  <a:srgbClr val="002060"/>
                </a:solidFill>
              </a:rPr>
              <a:t>Simple, elegant, and wonderfully evocative... this is more painting than</a:t>
            </a:r>
            <a:br>
              <a:rPr lang="en-US" sz="3600" dirty="0">
                <a:solidFill>
                  <a:srgbClr val="002060"/>
                </a:solidFill>
              </a:rPr>
            </a:br>
            <a:r>
              <a:rPr lang="en-US" sz="3600" dirty="0">
                <a:solidFill>
                  <a:srgbClr val="002060"/>
                </a:solidFill>
              </a:rPr>
              <a:t>poem.</a:t>
            </a:r>
            <a:r>
              <a:rPr lang="en-US" dirty="0">
                <a:solidFill>
                  <a:srgbClr val="002060"/>
                </a:solidFill>
              </a:rPr>
              <a:t/>
            </a:r>
            <a:br>
              <a:rPr lang="en-US" dirty="0">
                <a:solidFill>
                  <a:srgbClr val="002060"/>
                </a:solidFill>
              </a:rPr>
            </a:br>
            <a:endParaRPr lang="ar-SA" dirty="0">
              <a:solidFill>
                <a:srgbClr val="002060"/>
              </a:solidFill>
            </a:endParaRPr>
          </a:p>
        </p:txBody>
      </p:sp>
      <p:sp>
        <p:nvSpPr>
          <p:cNvPr id="3" name="عنوان فرعي 2"/>
          <p:cNvSpPr>
            <a:spLocks noGrp="1"/>
          </p:cNvSpPr>
          <p:nvPr>
            <p:ph type="subTitle" idx="1"/>
          </p:nvPr>
        </p:nvSpPr>
        <p:spPr/>
        <p:txBody>
          <a:bodyPr>
            <a:normAutofit/>
          </a:bodyPr>
          <a:lstStyle/>
          <a:p>
            <a:pPr rtl="0"/>
            <a:r>
              <a:rPr lang="en-US" dirty="0"/>
              <a:t> </a:t>
            </a:r>
          </a:p>
          <a:p>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b="1" dirty="0" smtClean="0">
                <a:solidFill>
                  <a:srgbClr val="FF0000"/>
                </a:solidFill>
              </a:rPr>
              <a:t>Lines 1-2</a:t>
            </a:r>
            <a:r>
              <a:rPr lang="en-US" dirty="0" smtClean="0"/>
              <a:t/>
            </a:r>
            <a:br>
              <a:rPr lang="en-US" dirty="0" smtClean="0"/>
            </a:br>
            <a:endParaRPr lang="ar-SA" dirty="0"/>
          </a:p>
        </p:txBody>
      </p:sp>
      <p:sp>
        <p:nvSpPr>
          <p:cNvPr id="3" name="عنوان فرعي 2"/>
          <p:cNvSpPr>
            <a:spLocks noGrp="1"/>
          </p:cNvSpPr>
          <p:nvPr>
            <p:ph type="subTitle" idx="1"/>
          </p:nvPr>
        </p:nvSpPr>
        <p:spPr>
          <a:xfrm>
            <a:off x="1428728" y="1357298"/>
            <a:ext cx="7406640" cy="4857784"/>
          </a:xfrm>
        </p:spPr>
        <p:txBody>
          <a:bodyPr>
            <a:normAutofit/>
          </a:bodyPr>
          <a:lstStyle/>
          <a:p>
            <a:r>
              <a:rPr lang="en-US" sz="2400" dirty="0">
                <a:solidFill>
                  <a:srgbClr val="002060"/>
                </a:solidFill>
              </a:rPr>
              <a:t>The opening lines set the </a:t>
            </a:r>
            <a:r>
              <a:rPr lang="en-US" sz="2400" dirty="0">
                <a:solidFill>
                  <a:srgbClr val="92D050"/>
                </a:solidFill>
              </a:rPr>
              <a:t>tone</a:t>
            </a:r>
            <a:r>
              <a:rPr lang="en-US" sz="2400" dirty="0">
                <a:solidFill>
                  <a:srgbClr val="002060"/>
                </a:solidFill>
              </a:rPr>
              <a:t> for the rest of the poem. Since the poem is composed of one sentence broken up at various intervals, it is truthful to say that "</a:t>
            </a:r>
            <a:r>
              <a:rPr lang="en-US" sz="2400" dirty="0">
                <a:solidFill>
                  <a:srgbClr val="00B0F0"/>
                </a:solidFill>
              </a:rPr>
              <a:t>so</a:t>
            </a:r>
            <a:r>
              <a:rPr lang="en-US" sz="2400" dirty="0">
                <a:solidFill>
                  <a:srgbClr val="002060"/>
                </a:solidFill>
              </a:rPr>
              <a:t> </a:t>
            </a:r>
            <a:r>
              <a:rPr lang="en-US" sz="2400" dirty="0">
                <a:solidFill>
                  <a:srgbClr val="00B0F0"/>
                </a:solidFill>
              </a:rPr>
              <a:t>much</a:t>
            </a:r>
            <a:r>
              <a:rPr lang="en-US" sz="2400" dirty="0">
                <a:solidFill>
                  <a:srgbClr val="002060"/>
                </a:solidFill>
              </a:rPr>
              <a:t> </a:t>
            </a:r>
            <a:r>
              <a:rPr lang="en-US" sz="2400" dirty="0">
                <a:solidFill>
                  <a:srgbClr val="00B0F0"/>
                </a:solidFill>
              </a:rPr>
              <a:t>depends</a:t>
            </a:r>
            <a:r>
              <a:rPr lang="en-US" sz="2400" dirty="0">
                <a:solidFill>
                  <a:srgbClr val="002060"/>
                </a:solidFill>
              </a:rPr>
              <a:t> </a:t>
            </a:r>
            <a:r>
              <a:rPr lang="en-US" sz="2400" dirty="0">
                <a:solidFill>
                  <a:srgbClr val="00B0F0"/>
                </a:solidFill>
              </a:rPr>
              <a:t>upon</a:t>
            </a:r>
            <a:r>
              <a:rPr lang="en-US" sz="2400" dirty="0">
                <a:solidFill>
                  <a:srgbClr val="002060"/>
                </a:solidFill>
              </a:rPr>
              <a:t>" each line of the poem. This is so </a:t>
            </a:r>
            <a:r>
              <a:rPr lang="en-US" sz="2400" dirty="0">
                <a:solidFill>
                  <a:srgbClr val="92D050"/>
                </a:solidFill>
              </a:rPr>
              <a:t>because</a:t>
            </a:r>
            <a:r>
              <a:rPr lang="en-US" sz="2400" dirty="0">
                <a:solidFill>
                  <a:srgbClr val="002060"/>
                </a:solidFill>
              </a:rPr>
              <a:t> the form of the poem is also its meaning. This may seem confusing, but by the </a:t>
            </a:r>
            <a:r>
              <a:rPr lang="en-US" sz="2400" dirty="0">
                <a:solidFill>
                  <a:srgbClr val="92D050"/>
                </a:solidFill>
              </a:rPr>
              <a:t>end</a:t>
            </a:r>
            <a:r>
              <a:rPr lang="en-US" sz="2400" dirty="0">
                <a:solidFill>
                  <a:srgbClr val="002060"/>
                </a:solidFill>
              </a:rPr>
              <a:t> of the poem the image of the </a:t>
            </a:r>
            <a:r>
              <a:rPr lang="en-US" sz="2400" dirty="0">
                <a:solidFill>
                  <a:srgbClr val="00B0F0"/>
                </a:solidFill>
              </a:rPr>
              <a:t>wheelbarrow</a:t>
            </a:r>
            <a:r>
              <a:rPr lang="en-US" sz="2400" dirty="0">
                <a:solidFill>
                  <a:srgbClr val="002060"/>
                </a:solidFill>
              </a:rPr>
              <a:t> is seen as the actual poem, as in a painting when one sees an image of an </a:t>
            </a:r>
            <a:r>
              <a:rPr lang="en-US" sz="2400" dirty="0">
                <a:solidFill>
                  <a:srgbClr val="FF0000"/>
                </a:solidFill>
              </a:rPr>
              <a:t>apple</a:t>
            </a:r>
            <a:r>
              <a:rPr lang="en-US" sz="2400" dirty="0">
                <a:solidFill>
                  <a:srgbClr val="002060"/>
                </a:solidFill>
              </a:rPr>
              <a:t>, the </a:t>
            </a:r>
            <a:r>
              <a:rPr lang="en-US" sz="2400" dirty="0">
                <a:solidFill>
                  <a:srgbClr val="FF0000"/>
                </a:solidFill>
              </a:rPr>
              <a:t>apple</a:t>
            </a:r>
            <a:r>
              <a:rPr lang="en-US" sz="2400" dirty="0">
                <a:solidFill>
                  <a:srgbClr val="002060"/>
                </a:solidFill>
              </a:rPr>
              <a:t> represents an actual object in reality, </a:t>
            </a:r>
            <a:r>
              <a:rPr lang="en-US" sz="2400" dirty="0">
                <a:solidFill>
                  <a:schemeClr val="accent2"/>
                </a:solidFill>
              </a:rPr>
              <a:t>but</a:t>
            </a:r>
            <a:r>
              <a:rPr lang="en-US" sz="2400" dirty="0">
                <a:solidFill>
                  <a:srgbClr val="002060"/>
                </a:solidFill>
              </a:rPr>
              <a:t> since it is part of a painting the </a:t>
            </a:r>
            <a:r>
              <a:rPr lang="en-US" sz="2400" dirty="0">
                <a:solidFill>
                  <a:srgbClr val="FF0000"/>
                </a:solidFill>
              </a:rPr>
              <a:t>apple</a:t>
            </a:r>
            <a:r>
              <a:rPr lang="en-US" sz="2400" dirty="0">
                <a:solidFill>
                  <a:srgbClr val="002060"/>
                </a:solidFill>
              </a:rPr>
              <a:t> also becomes the actual piece of art. These lines are also important </a:t>
            </a:r>
            <a:r>
              <a:rPr lang="en-US" sz="2400" dirty="0">
                <a:solidFill>
                  <a:srgbClr val="FF0000"/>
                </a:solidFill>
              </a:rPr>
              <a:t>because</a:t>
            </a:r>
            <a:r>
              <a:rPr lang="en-US" sz="2400" dirty="0">
                <a:solidFill>
                  <a:srgbClr val="002060"/>
                </a:solidFill>
              </a:rPr>
              <a:t> they introduce the idea that "</a:t>
            </a:r>
            <a:r>
              <a:rPr lang="en-US" sz="2400" dirty="0">
                <a:solidFill>
                  <a:srgbClr val="00B0F0"/>
                </a:solidFill>
              </a:rPr>
              <a:t>so</a:t>
            </a:r>
            <a:r>
              <a:rPr lang="en-US" sz="2400" dirty="0">
                <a:solidFill>
                  <a:srgbClr val="002060"/>
                </a:solidFill>
              </a:rPr>
              <a:t> </a:t>
            </a:r>
            <a:r>
              <a:rPr lang="en-US" sz="2400" dirty="0">
                <a:solidFill>
                  <a:srgbClr val="00B0F0"/>
                </a:solidFill>
              </a:rPr>
              <a:t>much</a:t>
            </a:r>
            <a:r>
              <a:rPr lang="en-US" sz="2400" dirty="0">
                <a:solidFill>
                  <a:srgbClr val="002060"/>
                </a:solidFill>
              </a:rPr>
              <a:t> </a:t>
            </a:r>
            <a:r>
              <a:rPr lang="en-US" sz="2400" dirty="0">
                <a:solidFill>
                  <a:srgbClr val="00B0F0"/>
                </a:solidFill>
              </a:rPr>
              <a:t>depends</a:t>
            </a:r>
            <a:r>
              <a:rPr lang="en-US" sz="2400" dirty="0">
                <a:solidFill>
                  <a:srgbClr val="002060"/>
                </a:solidFill>
              </a:rPr>
              <a:t> </a:t>
            </a:r>
            <a:r>
              <a:rPr lang="en-US" sz="2400" dirty="0">
                <a:solidFill>
                  <a:srgbClr val="00B0F0"/>
                </a:solidFill>
              </a:rPr>
              <a:t>upon</a:t>
            </a:r>
            <a:r>
              <a:rPr lang="en-US" sz="2400" dirty="0">
                <a:solidFill>
                  <a:srgbClr val="002060"/>
                </a:solidFill>
              </a:rPr>
              <a:t>" the wheelbarrow. </a:t>
            </a:r>
          </a:p>
          <a:p>
            <a:endParaRPr lang="ar-SA"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b="1" dirty="0" smtClean="0">
                <a:solidFill>
                  <a:srgbClr val="FF0000"/>
                </a:solidFill>
              </a:rPr>
              <a:t>Lines 3-4 </a:t>
            </a:r>
            <a:r>
              <a:rPr lang="en-US" dirty="0" smtClean="0">
                <a:solidFill>
                  <a:srgbClr val="FF0000"/>
                </a:solidFill>
              </a:rPr>
              <a:t/>
            </a:r>
            <a:br>
              <a:rPr lang="en-US" dirty="0" smtClean="0">
                <a:solidFill>
                  <a:srgbClr val="FF0000"/>
                </a:solidFill>
              </a:rPr>
            </a:br>
            <a:endParaRPr lang="ar-SA" dirty="0">
              <a:solidFill>
                <a:srgbClr val="FF0000"/>
              </a:solidFill>
            </a:endParaRPr>
          </a:p>
        </p:txBody>
      </p:sp>
      <p:sp>
        <p:nvSpPr>
          <p:cNvPr id="3" name="عنوان فرعي 2"/>
          <p:cNvSpPr>
            <a:spLocks noGrp="1"/>
          </p:cNvSpPr>
          <p:nvPr>
            <p:ph type="subTitle" idx="1"/>
          </p:nvPr>
        </p:nvSpPr>
        <p:spPr>
          <a:xfrm>
            <a:off x="1432560" y="1850064"/>
            <a:ext cx="7406640" cy="2650506"/>
          </a:xfrm>
        </p:spPr>
        <p:txBody>
          <a:bodyPr>
            <a:normAutofit fontScale="85000" lnSpcReduction="20000"/>
          </a:bodyPr>
          <a:lstStyle/>
          <a:p>
            <a:r>
              <a:rPr lang="en-US" dirty="0">
                <a:solidFill>
                  <a:srgbClr val="002060"/>
                </a:solidFill>
              </a:rPr>
              <a:t>Here the image of the </a:t>
            </a:r>
            <a:r>
              <a:rPr lang="en-US" dirty="0">
                <a:solidFill>
                  <a:srgbClr val="00B0F0"/>
                </a:solidFill>
              </a:rPr>
              <a:t>wheelbarrow</a:t>
            </a:r>
            <a:r>
              <a:rPr lang="en-US" dirty="0">
                <a:solidFill>
                  <a:srgbClr val="002060"/>
                </a:solidFill>
              </a:rPr>
              <a:t> is introduced starkly. The vivid word "</a:t>
            </a:r>
            <a:r>
              <a:rPr lang="en-US" dirty="0">
                <a:solidFill>
                  <a:srgbClr val="FF0000"/>
                </a:solidFill>
              </a:rPr>
              <a:t>red</a:t>
            </a:r>
            <a:r>
              <a:rPr lang="en-US" dirty="0">
                <a:solidFill>
                  <a:srgbClr val="002060"/>
                </a:solidFill>
              </a:rPr>
              <a:t>" lights up the scene. Notice that the monosyllable words in line </a:t>
            </a:r>
            <a:r>
              <a:rPr lang="en-US" dirty="0">
                <a:solidFill>
                  <a:srgbClr val="92D050"/>
                </a:solidFill>
              </a:rPr>
              <a:t>3</a:t>
            </a:r>
            <a:r>
              <a:rPr lang="en-US" dirty="0">
                <a:solidFill>
                  <a:srgbClr val="002060"/>
                </a:solidFill>
              </a:rPr>
              <a:t> elongates the line , putting an unusual pause between the word "</a:t>
            </a:r>
            <a:r>
              <a:rPr lang="en-US" dirty="0">
                <a:solidFill>
                  <a:srgbClr val="FF0000"/>
                </a:solidFill>
              </a:rPr>
              <a:t>wheel</a:t>
            </a:r>
            <a:r>
              <a:rPr lang="en-US" dirty="0">
                <a:solidFill>
                  <a:srgbClr val="002060"/>
                </a:solidFill>
              </a:rPr>
              <a:t>" and "</a:t>
            </a:r>
            <a:r>
              <a:rPr lang="en-US" dirty="0">
                <a:solidFill>
                  <a:srgbClr val="FF0000"/>
                </a:solidFill>
              </a:rPr>
              <a:t>barrow</a:t>
            </a:r>
            <a:r>
              <a:rPr lang="en-US" dirty="0">
                <a:solidFill>
                  <a:srgbClr val="002060"/>
                </a:solidFill>
              </a:rPr>
              <a:t>." This has the effect of breaking the image down to its most basic parts. The reader feels as though he or she were scrutinizing each part of the scene. Using the sentence as a painter uses line and color, Williams breaks up the words in order to see the object more closely.</a:t>
            </a:r>
          </a:p>
          <a:p>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b="1" dirty="0" smtClean="0">
                <a:solidFill>
                  <a:srgbClr val="FF0000"/>
                </a:solidFill>
              </a:rPr>
              <a:t>Lines 5-6 </a:t>
            </a:r>
            <a:r>
              <a:rPr lang="en-US" dirty="0" smtClean="0">
                <a:solidFill>
                  <a:srgbClr val="FF0000"/>
                </a:solidFill>
              </a:rPr>
              <a:t/>
            </a:r>
            <a:br>
              <a:rPr lang="en-US" dirty="0" smtClean="0">
                <a:solidFill>
                  <a:srgbClr val="FF0000"/>
                </a:solidFill>
              </a:rPr>
            </a:br>
            <a:endParaRPr lang="ar-SA" dirty="0">
              <a:solidFill>
                <a:srgbClr val="FF0000"/>
              </a:solidFill>
            </a:endParaRPr>
          </a:p>
        </p:txBody>
      </p:sp>
      <p:sp>
        <p:nvSpPr>
          <p:cNvPr id="3" name="عنوان فرعي 2"/>
          <p:cNvSpPr>
            <a:spLocks noGrp="1"/>
          </p:cNvSpPr>
          <p:nvPr>
            <p:ph type="subTitle" idx="1"/>
          </p:nvPr>
        </p:nvSpPr>
        <p:spPr>
          <a:xfrm>
            <a:off x="1432560" y="1850064"/>
            <a:ext cx="7406640" cy="3110556"/>
          </a:xfrm>
        </p:spPr>
        <p:txBody>
          <a:bodyPr>
            <a:normAutofit/>
          </a:bodyPr>
          <a:lstStyle/>
          <a:p>
            <a:r>
              <a:rPr lang="en-US" dirty="0">
                <a:solidFill>
                  <a:srgbClr val="002060"/>
                </a:solidFill>
              </a:rPr>
              <a:t>Again, the monosyllable words elongate the lines with the help of the literary device assonance. Here the word "</a:t>
            </a:r>
            <a:r>
              <a:rPr lang="en-US" dirty="0">
                <a:solidFill>
                  <a:srgbClr val="FF0000"/>
                </a:solidFill>
              </a:rPr>
              <a:t>glazed</a:t>
            </a:r>
            <a:r>
              <a:rPr lang="en-US" dirty="0">
                <a:solidFill>
                  <a:srgbClr val="002060"/>
                </a:solidFill>
              </a:rPr>
              <a:t>" evokes another painterly image. Just as the reader is beginning to notice the </a:t>
            </a:r>
            <a:r>
              <a:rPr lang="en-US" dirty="0">
                <a:solidFill>
                  <a:srgbClr val="92D050"/>
                </a:solidFill>
              </a:rPr>
              <a:t>wheelbarrow</a:t>
            </a:r>
            <a:r>
              <a:rPr lang="en-US" dirty="0">
                <a:solidFill>
                  <a:srgbClr val="002060"/>
                </a:solidFill>
              </a:rPr>
              <a:t> through a closer perspective, the rain transforms it as well, giving it a newer, fresher look. This new vision of the </a:t>
            </a:r>
            <a:r>
              <a:rPr lang="en-US" dirty="0">
                <a:solidFill>
                  <a:srgbClr val="00B0F0"/>
                </a:solidFill>
              </a:rPr>
              <a:t>image</a:t>
            </a:r>
            <a:r>
              <a:rPr lang="en-US" dirty="0">
                <a:solidFill>
                  <a:srgbClr val="002060"/>
                </a:solidFill>
              </a:rPr>
              <a:t> is what Williams is </a:t>
            </a:r>
            <a:r>
              <a:rPr lang="en-US" dirty="0">
                <a:solidFill>
                  <a:srgbClr val="00B0F0"/>
                </a:solidFill>
              </a:rPr>
              <a:t>aiming</a:t>
            </a:r>
            <a:r>
              <a:rPr lang="en-US" dirty="0">
                <a:solidFill>
                  <a:srgbClr val="002060"/>
                </a:solidFill>
              </a:rPr>
              <a:t> for.</a:t>
            </a:r>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b="1" dirty="0" smtClean="0">
                <a:solidFill>
                  <a:srgbClr val="FF0000"/>
                </a:solidFill>
              </a:rPr>
              <a:t>Lines</a:t>
            </a:r>
            <a:r>
              <a:rPr lang="en-US" b="1" dirty="0" smtClean="0"/>
              <a:t> </a:t>
            </a:r>
            <a:r>
              <a:rPr lang="en-US" b="1" dirty="0" smtClean="0">
                <a:solidFill>
                  <a:srgbClr val="FF0000"/>
                </a:solidFill>
              </a:rPr>
              <a:t>7-8</a:t>
            </a:r>
            <a:r>
              <a:rPr lang="en-US" b="1" dirty="0" smtClean="0"/>
              <a:t> </a:t>
            </a:r>
            <a:r>
              <a:rPr lang="en-US" dirty="0" smtClean="0"/>
              <a:t/>
            </a:r>
            <a:br>
              <a:rPr lang="en-US" dirty="0" smtClean="0"/>
            </a:br>
            <a:endParaRPr lang="ar-SA" dirty="0"/>
          </a:p>
        </p:txBody>
      </p:sp>
      <p:sp>
        <p:nvSpPr>
          <p:cNvPr id="3" name="عنوان فرعي 2"/>
          <p:cNvSpPr>
            <a:spLocks noGrp="1"/>
          </p:cNvSpPr>
          <p:nvPr>
            <p:ph type="subTitle" idx="1"/>
          </p:nvPr>
        </p:nvSpPr>
        <p:spPr>
          <a:xfrm>
            <a:off x="1432560" y="1850064"/>
            <a:ext cx="7406640" cy="2904816"/>
          </a:xfrm>
        </p:spPr>
        <p:txBody>
          <a:bodyPr>
            <a:noAutofit/>
          </a:bodyPr>
          <a:lstStyle/>
          <a:p>
            <a:r>
              <a:rPr lang="en-US" sz="2800" dirty="0">
                <a:solidFill>
                  <a:srgbClr val="002060"/>
                </a:solidFill>
              </a:rPr>
              <a:t>The last lines offer up the final brushstroke to this "</a:t>
            </a:r>
            <a:r>
              <a:rPr lang="en-US" sz="2800" dirty="0">
                <a:solidFill>
                  <a:srgbClr val="FF0000"/>
                </a:solidFill>
              </a:rPr>
              <a:t>still</a:t>
            </a:r>
            <a:r>
              <a:rPr lang="en-US" sz="2800" dirty="0">
                <a:solidFill>
                  <a:srgbClr val="002060"/>
                </a:solidFill>
              </a:rPr>
              <a:t> </a:t>
            </a:r>
            <a:r>
              <a:rPr lang="en-US" sz="2800" dirty="0">
                <a:solidFill>
                  <a:srgbClr val="FF0000"/>
                </a:solidFill>
              </a:rPr>
              <a:t>life</a:t>
            </a:r>
            <a:r>
              <a:rPr lang="en-US" sz="2800" dirty="0">
                <a:solidFill>
                  <a:srgbClr val="002060"/>
                </a:solidFill>
              </a:rPr>
              <a:t>" poem. Another color, "</a:t>
            </a:r>
            <a:r>
              <a:rPr lang="en-US" sz="2800" dirty="0">
                <a:solidFill>
                  <a:srgbClr val="FFFF00"/>
                </a:solidFill>
              </a:rPr>
              <a:t>white</a:t>
            </a:r>
            <a:r>
              <a:rPr lang="en-US" sz="2800" dirty="0">
                <a:solidFill>
                  <a:srgbClr val="002060"/>
                </a:solidFill>
              </a:rPr>
              <a:t>" is used to contrast the earlier "</a:t>
            </a:r>
            <a:r>
              <a:rPr lang="en-US" sz="2800" dirty="0">
                <a:solidFill>
                  <a:srgbClr val="FF0000"/>
                </a:solidFill>
              </a:rPr>
              <a:t>red</a:t>
            </a:r>
            <a:r>
              <a:rPr lang="en-US" sz="2800" dirty="0">
                <a:solidFill>
                  <a:srgbClr val="002060"/>
                </a:solidFill>
              </a:rPr>
              <a:t>," and the unusual view of the ordinary wheelbarrow is complete. Williams, in dissecting the image of the wheelbarrow, has also transformed the common definition of a poem. With careful word choice, attention to language, and unusual stanza breaks Williams has turned an ordinary sentence into poetry. </a:t>
            </a:r>
          </a:p>
          <a:p>
            <a:endParaRPr lang="ar-SA"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146</TotalTime>
  <Words>634</Words>
  <Application>Microsoft Office PowerPoint</Application>
  <PresentationFormat>عرض على الشاشة (3:4)‏</PresentationFormat>
  <Paragraphs>31</Paragraphs>
  <Slides>10</Slides>
  <Notes>0</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انقلاب</vt:lpstr>
      <vt:lpstr>William Carlos Williams </vt:lpstr>
      <vt:lpstr>الشريحة 2</vt:lpstr>
      <vt:lpstr>His important works</vt:lpstr>
      <vt:lpstr>And Red wheelbarrow </vt:lpstr>
      <vt:lpstr>Simple, elegant, and wonderfully evocative... this is more painting than poem. </vt:lpstr>
      <vt:lpstr>Lines 1-2 </vt:lpstr>
      <vt:lpstr>Lines 3-4  </vt:lpstr>
      <vt:lpstr>Lines 5-6  </vt:lpstr>
      <vt:lpstr>Lines 7-8  </vt:lpstr>
      <vt:lpstr>Presented by: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William Carlos Williams</dc:title>
  <dc:creator>بيت الحاسب</dc:creator>
  <cp:lastModifiedBy>User</cp:lastModifiedBy>
  <cp:revision>19</cp:revision>
  <dcterms:created xsi:type="dcterms:W3CDTF">2010-04-05T12:44:16Z</dcterms:created>
  <dcterms:modified xsi:type="dcterms:W3CDTF">2010-05-04T18:15:57Z</dcterms:modified>
</cp:coreProperties>
</file>